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0" r:id="rId2"/>
    <p:sldId id="262" r:id="rId3"/>
    <p:sldId id="279" r:id="rId4"/>
    <p:sldId id="280" r:id="rId5"/>
    <p:sldId id="282" r:id="rId6"/>
    <p:sldId id="296" r:id="rId7"/>
    <p:sldId id="285" r:id="rId8"/>
    <p:sldId id="286" r:id="rId9"/>
    <p:sldId id="295" r:id="rId10"/>
    <p:sldId id="288" r:id="rId11"/>
    <p:sldId id="289" r:id="rId12"/>
    <p:sldId id="290" r:id="rId13"/>
    <p:sldId id="291" r:id="rId14"/>
    <p:sldId id="292" r:id="rId15"/>
    <p:sldId id="293" r:id="rId16"/>
    <p:sldId id="277"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a:srgbClr val="000099"/>
    <a:srgbClr val="660033"/>
    <a:srgbClr val="660066"/>
    <a:srgbClr val="FFFF99"/>
    <a:srgbClr val="CC0099"/>
    <a:srgbClr val="990099"/>
    <a:srgbClr val="A5002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152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166A5B98-3AFE-44C4-843E-7F6F517D18C4}" type="datetimeFigureOut">
              <a:rPr lang="en-US" smtClean="0"/>
              <a:pPr/>
              <a:t>10/6/2015</a:t>
            </a:fld>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66A5B98-3AFE-44C4-843E-7F6F517D18C4}" type="datetimeFigureOut">
              <a:rPr lang="en-US" smtClean="0"/>
              <a:pPr/>
              <a:t>10/6/2015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66A5B98-3AFE-44C4-843E-7F6F517D18C4}" type="datetimeFigureOut">
              <a:rPr lang="en-US" smtClean="0"/>
              <a:pPr/>
              <a:t>10/6/2015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66A5B98-3AFE-44C4-843E-7F6F517D18C4}" type="datetimeFigureOut">
              <a:rPr lang="en-US" smtClean="0"/>
              <a:pPr/>
              <a:t>10/6/2015</a:t>
            </a:fld>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166A5B98-3AFE-44C4-843E-7F6F517D18C4}" type="datetimeFigureOut">
              <a:rPr lang="en-US" smtClean="0"/>
              <a:pPr/>
              <a:t>10/6/2015</a:t>
            </a:fld>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94F2F5C2-FF6E-4E68-A3FF-D6B021E953CA}"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masterClrMapping/>
  </p:clrMapOvr>
  <p:transition spd="slow">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166A5B98-3AFE-44C4-843E-7F6F517D18C4}" type="datetimeFigureOut">
              <a:rPr lang="en-US" smtClean="0"/>
              <a:pPr/>
              <a:t>10/6/2015</a:t>
            </a:fld>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166A5B98-3AFE-44C4-843E-7F6F517D18C4}" type="datetimeFigureOut">
              <a:rPr lang="en-US" smtClean="0"/>
              <a:pPr/>
              <a:t>10/6/2015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94F2F5C2-FF6E-4E68-A3FF-D6B021E953CA}"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slow">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166A5B98-3AFE-44C4-843E-7F6F517D18C4}" type="datetimeFigureOut">
              <a:rPr lang="en-US" smtClean="0"/>
              <a:pPr/>
              <a:t>10/6/2015</a:t>
            </a:fld>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166A5B98-3AFE-44C4-843E-7F6F517D18C4}" type="datetimeFigureOut">
              <a:rPr lang="en-US" smtClean="0"/>
              <a:pPr/>
              <a:t>10/6/2015</a:t>
            </a:fld>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166A5B98-3AFE-44C4-843E-7F6F517D18C4}" type="datetimeFigureOut">
              <a:rPr lang="en-US" smtClean="0"/>
              <a:pPr/>
              <a:t>10/6/2015</a:t>
            </a:fld>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4F2F5C2-FF6E-4E68-A3FF-D6B021E953CA}" type="slidenum">
              <a:rPr lang="en-US" smtClean="0"/>
              <a:pPr/>
              <a:t>‹#›</a:t>
            </a:fld>
            <a:endParaRPr lang="en-US"/>
          </a:p>
        </p:txBody>
      </p:sp>
    </p:spTree>
  </p:cSld>
  <p:clrMapOvr>
    <a:masterClrMapping/>
  </p:clrMapOvr>
  <p:transition spd="slow">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166A5B98-3AFE-44C4-843E-7F6F517D18C4}" type="datetimeFigureOut">
              <a:rPr lang="en-US" smtClean="0"/>
              <a:pPr/>
              <a:t>10/6/2015</a:t>
            </a:fld>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94F2F5C2-FF6E-4E68-A3FF-D6B021E953CA}"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spd="slow">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66A5B98-3AFE-44C4-843E-7F6F517D18C4}" type="datetimeFigureOut">
              <a:rPr lang="en-US" smtClean="0"/>
              <a:pPr/>
              <a:t>10/6/2015</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4F2F5C2-FF6E-4E68-A3FF-D6B021E953CA}"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2.xml"/><Relationship Id="rId4" Type="http://schemas.openxmlformats.org/officeDocument/2006/relationships/image" Target="../media/image11.gif"/></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E:\IMAGE\10.jpg"/>
          <p:cNvPicPr>
            <a:picLocks noChangeAspect="1" noChangeArrowheads="1"/>
          </p:cNvPicPr>
          <p:nvPr/>
        </p:nvPicPr>
        <p:blipFill>
          <a:blip r:embed="rId2" cstate="print"/>
          <a:srcRect t="10000"/>
          <a:stretch>
            <a:fillRect/>
          </a:stretch>
        </p:blipFill>
        <p:spPr bwMode="auto">
          <a:xfrm>
            <a:off x="0" y="0"/>
            <a:ext cx="9144000" cy="6172200"/>
          </a:xfrm>
          <a:prstGeom prst="rect">
            <a:avLst/>
          </a:prstGeom>
          <a:noFill/>
        </p:spPr>
      </p:pic>
      <p:sp>
        <p:nvSpPr>
          <p:cNvPr id="6" name="Rectangle 5"/>
          <p:cNvSpPr/>
          <p:nvPr/>
        </p:nvSpPr>
        <p:spPr>
          <a:xfrm>
            <a:off x="0" y="4648200"/>
            <a:ext cx="9144000" cy="22098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04800" y="6248400"/>
            <a:ext cx="85344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752601" y="19812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uLnTx/>
                <a:uFillTx/>
                <a:latin typeface="Arial" pitchFamily="34" charset="0"/>
                <a:ea typeface="+mj-ea"/>
                <a:cs typeface="Arial" pitchFamily="34" charset="0"/>
              </a:rPr>
              <a:t>ON THE PATH OF SALVATION - 7</a:t>
            </a:r>
          </a:p>
        </p:txBody>
      </p:sp>
      <p:sp>
        <p:nvSpPr>
          <p:cNvPr id="8" name="Title 1"/>
          <p:cNvSpPr txBox="1">
            <a:spLocks/>
          </p:cNvSpPr>
          <p:nvPr/>
        </p:nvSpPr>
        <p:spPr>
          <a:xfrm>
            <a:off x="1676400" y="4800600"/>
            <a:ext cx="57912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00"/>
                </a:solidFill>
                <a:latin typeface="Cooper Std Black" pitchFamily="18" charset="0"/>
                <a:ea typeface="+mj-ea"/>
                <a:cs typeface="Times New Roman" pitchFamily="18" charset="0"/>
              </a:rPr>
              <a:t>TEACHINGS OF JESUS</a:t>
            </a:r>
            <a:endParaRPr kumimoji="0" lang="en-US" sz="4500" b="1" i="0" u="none" strike="noStrike" kern="1200" cap="none" spc="0" normalizeH="0" baseline="0" noProof="0" dirty="0">
              <a:ln w="28575">
                <a:solidFill>
                  <a:schemeClr val="bg1"/>
                </a:solidFill>
              </a:ln>
              <a:solidFill>
                <a:srgbClr val="FF0000"/>
              </a:solidFill>
              <a:effectLst/>
              <a:uLnTx/>
              <a:uFillTx/>
              <a:latin typeface="Cooper Std Black" pitchFamily="18" charset="0"/>
              <a:ea typeface="+mj-ea"/>
              <a:cs typeface="Arial" pitchFamily="34" charset="0"/>
            </a:endParaRPr>
          </a:p>
        </p:txBody>
      </p:sp>
      <p:sp>
        <p:nvSpPr>
          <p:cNvPr id="9" name="Chord 8"/>
          <p:cNvSpPr/>
          <p:nvPr/>
        </p:nvSpPr>
        <p:spPr>
          <a:xfrm rot="1474083">
            <a:off x="8018000" y="5345893"/>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p:cNvSpPr txBox="1"/>
          <p:nvPr/>
        </p:nvSpPr>
        <p:spPr>
          <a:xfrm>
            <a:off x="8382000" y="5334000"/>
            <a:ext cx="685800" cy="861774"/>
          </a:xfrm>
          <a:prstGeom prst="rect">
            <a:avLst/>
          </a:prstGeom>
          <a:noFill/>
        </p:spPr>
        <p:txBody>
          <a:bodyPr wrap="square" rtlCol="0">
            <a:spAutoFit/>
          </a:bodyPr>
          <a:lstStyle/>
          <a:p>
            <a:r>
              <a:rPr lang="en-US" sz="5000" b="1" dirty="0">
                <a:latin typeface="Cooper Std Black" pitchFamily="18" charset="0"/>
              </a:rPr>
              <a:t>7</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10-Point Star 8"/>
          <p:cNvSpPr/>
          <p:nvPr/>
        </p:nvSpPr>
        <p:spPr>
          <a:xfrm>
            <a:off x="4114800" y="4800600"/>
            <a:ext cx="914400" cy="914400"/>
          </a:xfrm>
          <a:prstGeom prst="star10">
            <a:avLst>
              <a:gd name="adj" fmla="val 22280"/>
              <a:gd name="hf" fmla="val 105146"/>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32-Point Star 7"/>
          <p:cNvSpPr/>
          <p:nvPr/>
        </p:nvSpPr>
        <p:spPr>
          <a:xfrm>
            <a:off x="1905000" y="762000"/>
            <a:ext cx="5334000" cy="1752600"/>
          </a:xfrm>
          <a:prstGeom prst="star32">
            <a:avLst>
              <a:gd name="adj" fmla="val 26823"/>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152400" y="1600200"/>
            <a:ext cx="8915400" cy="3657600"/>
          </a:xfrm>
          <a:prstGeom prst="plaque">
            <a:avLst>
              <a:gd name="adj" fmla="val 24895"/>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04800" y="1828800"/>
            <a:ext cx="8534400" cy="320040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914400" y="1981200"/>
            <a:ext cx="7315200" cy="838200"/>
          </a:xfrm>
        </p:spPr>
        <p:txBody>
          <a:bodyPr>
            <a:normAutofit/>
          </a:bodyPr>
          <a:lstStyle/>
          <a:p>
            <a:pPr algn="ctr"/>
            <a:r>
              <a:rPr lang="en-US" sz="3500" b="1" dirty="0">
                <a:solidFill>
                  <a:srgbClr val="00B0F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457200" y="3048000"/>
            <a:ext cx="8229600" cy="1143000"/>
          </a:xfrm>
        </p:spPr>
        <p:txBody>
          <a:bodyPr>
            <a:noAutofit/>
          </a:bodyPr>
          <a:lstStyle/>
          <a:p>
            <a:pPr algn="ctr">
              <a:buNone/>
            </a:pPr>
            <a:r>
              <a:rPr lang="en-US" sz="3000" dirty="0">
                <a:solidFill>
                  <a:schemeClr val="tx1"/>
                </a:solidFill>
                <a:latin typeface="Arial Narrow" pitchFamily="34" charset="0"/>
                <a:cs typeface="Times New Roman" pitchFamily="18" charset="0"/>
              </a:rPr>
              <a:t>	Our loving Jesus, bless us, who are weak human beings to </a:t>
            </a:r>
            <a:r>
              <a:rPr lang="en-US" sz="3000" dirty="0">
                <a:solidFill>
                  <a:schemeClr val="tx1"/>
                </a:solidFill>
                <a:latin typeface="Arial Narrow" pitchFamily="34" charset="0"/>
                <a:cs typeface="Times New Roman" pitchFamily="18" charset="0"/>
              </a:rPr>
              <a:t>live </a:t>
            </a:r>
            <a:r>
              <a:rPr lang="en-US" sz="3000" dirty="0">
                <a:solidFill>
                  <a:schemeClr val="tx1"/>
                </a:solidFill>
                <a:latin typeface="Arial Narrow" pitchFamily="34" charset="0"/>
                <a:cs typeface="Times New Roman" pitchFamily="18" charset="0"/>
              </a:rPr>
              <a:t>in purity. Teach us to see others as children of God and </a:t>
            </a:r>
            <a:r>
              <a:rPr lang="en-US" sz="3000" dirty="0">
                <a:solidFill>
                  <a:schemeClr val="tx1"/>
                </a:solidFill>
                <a:latin typeface="Arial Narrow" pitchFamily="34" charset="0"/>
                <a:cs typeface="Times New Roman" pitchFamily="18" charset="0"/>
              </a:rPr>
              <a:t>behave </a:t>
            </a:r>
            <a:r>
              <a:rPr lang="en-US" sz="3000" dirty="0">
                <a:solidFill>
                  <a:schemeClr val="tx1"/>
                </a:solidFill>
                <a:latin typeface="Arial Narrow" pitchFamily="34" charset="0"/>
                <a:cs typeface="Times New Roman" pitchFamily="18" charset="0"/>
              </a:rPr>
              <a:t>towards them respectfully.</a:t>
            </a:r>
            <a:endParaRPr lang="en-US" sz="3000" dirty="0">
              <a:solidFill>
                <a:schemeClr val="tx1"/>
              </a:solidFill>
              <a:latin typeface="Arial Narrow" pitchFamily="34" charset="0"/>
              <a:cs typeface="Times New Roman" pitchFamily="18" charset="0"/>
            </a:endParaRP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32-Point Star 7"/>
          <p:cNvSpPr/>
          <p:nvPr/>
        </p:nvSpPr>
        <p:spPr>
          <a:xfrm>
            <a:off x="4114800" y="4419600"/>
            <a:ext cx="914400" cy="914400"/>
          </a:xfrm>
          <a:prstGeom prst="star3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laque 6"/>
          <p:cNvSpPr/>
          <p:nvPr/>
        </p:nvSpPr>
        <p:spPr>
          <a:xfrm>
            <a:off x="0" y="2514600"/>
            <a:ext cx="91440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76200" y="2514600"/>
            <a:ext cx="89916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200400"/>
            <a:ext cx="9144000" cy="838200"/>
          </a:xfrm>
        </p:spPr>
        <p:txBody>
          <a:bodyPr>
            <a:noAutofit/>
          </a:bodyPr>
          <a:lstStyle/>
          <a:p>
            <a:pPr algn="ctr"/>
            <a:r>
              <a:rPr lang="en-US" sz="3500" b="1" dirty="0">
                <a:solidFill>
                  <a:srgbClr val="006600"/>
                </a:solidFill>
                <a:latin typeface="Cooper Std Black" pitchFamily="18" charset="0"/>
                <a:cs typeface="Times New Roman" pitchFamily="18" charset="0"/>
              </a:rPr>
              <a:t>Let us read and narrate</a:t>
            </a:r>
            <a:endParaRPr lang="en-US" sz="3500" b="1" dirty="0">
              <a:solidFill>
                <a:srgbClr val="006600"/>
              </a:solidFill>
              <a:latin typeface="Cooper Std Black" pitchFamily="18" charset="0"/>
              <a:cs typeface="Times New Roman" pitchFamily="18" charset="0"/>
            </a:endParaRPr>
          </a:p>
        </p:txBody>
      </p:sp>
      <p:sp>
        <p:nvSpPr>
          <p:cNvPr id="5" name="Content Placeholder 2"/>
          <p:cNvSpPr>
            <a:spLocks noGrp="1"/>
          </p:cNvSpPr>
          <p:nvPr>
            <p:ph idx="1"/>
          </p:nvPr>
        </p:nvSpPr>
        <p:spPr>
          <a:xfrm>
            <a:off x="228600" y="4038600"/>
            <a:ext cx="8686800" cy="533400"/>
          </a:xfrm>
        </p:spPr>
        <p:txBody>
          <a:bodyPr>
            <a:noAutofit/>
          </a:bodyPr>
          <a:lstStyle/>
          <a:p>
            <a:pPr algn="ctr">
              <a:buNone/>
            </a:pPr>
            <a:r>
              <a:rPr lang="en-US" sz="3000" dirty="0">
                <a:solidFill>
                  <a:schemeClr val="tx1"/>
                </a:solidFill>
                <a:latin typeface="Arial Narrow" pitchFamily="34" charset="0"/>
                <a:cs typeface="Times New Roman" pitchFamily="18" charset="0"/>
              </a:rPr>
              <a:t>1 Cor. 6:12-20.</a:t>
            </a:r>
            <a:endParaRPr lang="en-US" sz="3000" dirty="0">
              <a:solidFill>
                <a:schemeClr val="tx1"/>
              </a:solidFill>
              <a:latin typeface="Arial Narrow" pitchFamily="34" charset="0"/>
              <a:cs typeface="Times New Roman" pitchFamily="18" charset="0"/>
            </a:endParaRP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76200" y="1371600"/>
            <a:ext cx="8991600" cy="4953000"/>
          </a:xfrm>
          <a:prstGeom prst="plaque">
            <a:avLst>
              <a:gd name="adj" fmla="val 22952"/>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228600" y="1600200"/>
            <a:ext cx="8686800" cy="44958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3048000"/>
            <a:ext cx="9144000" cy="838200"/>
          </a:xfrm>
        </p:spPr>
        <p:txBody>
          <a:bodyPr>
            <a:noAutofit/>
          </a:bodyPr>
          <a:lstStyle/>
          <a:p>
            <a:pPr algn="ctr"/>
            <a:r>
              <a:rPr lang="en-US" sz="3500" b="1" dirty="0">
                <a:solidFill>
                  <a:srgbClr val="FF00FF"/>
                </a:solidFill>
                <a:latin typeface="Cooper Std Black" pitchFamily="18" charset="0"/>
                <a:cs typeface="Times New Roman" pitchFamily="18" charset="0"/>
              </a:rPr>
              <a:t>WORD OF GOD FOR GUIDANCE</a:t>
            </a:r>
            <a:br>
              <a:rPr lang="en-US" sz="3500" b="1" dirty="0">
                <a:solidFill>
                  <a:srgbClr val="FF00FF"/>
                </a:solidFill>
                <a:latin typeface="Cooper Std Black" pitchFamily="18" charset="0"/>
                <a:cs typeface="Times New Roman" pitchFamily="18" charset="0"/>
              </a:rPr>
            </a:br>
            <a:endParaRPr lang="en-US" sz="3500" b="1"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685800" y="4038600"/>
            <a:ext cx="7696200" cy="914400"/>
          </a:xfrm>
        </p:spPr>
        <p:txBody>
          <a:bodyPr>
            <a:noAutofit/>
          </a:bodyPr>
          <a:lstStyle/>
          <a:p>
            <a:pPr algn="ctr">
              <a:buNone/>
            </a:pPr>
            <a:r>
              <a:rPr lang="en-US" sz="3000" dirty="0">
                <a:solidFill>
                  <a:schemeClr val="tx1"/>
                </a:solidFill>
                <a:latin typeface="Arial Narrow" pitchFamily="34" charset="0"/>
                <a:cs typeface="Times New Roman" pitchFamily="18" charset="0"/>
              </a:rPr>
              <a:t>“Don't you know that you are the temple of God?</a:t>
            </a:r>
          </a:p>
          <a:p>
            <a:pPr algn="ctr">
              <a:buNone/>
            </a:pPr>
            <a:r>
              <a:rPr lang="en-US" sz="3000" dirty="0">
                <a:solidFill>
                  <a:schemeClr val="tx1"/>
                </a:solidFill>
                <a:latin typeface="Arial Narrow" pitchFamily="34" charset="0"/>
                <a:cs typeface="Times New Roman" pitchFamily="18" charset="0"/>
              </a:rPr>
              <a:t>And the Spirit of God dwells in you?” (1 Cor. 3:16)</a:t>
            </a:r>
            <a:endParaRPr lang="en-US" sz="3000" dirty="0">
              <a:solidFill>
                <a:schemeClr val="tx1"/>
              </a:solidFill>
              <a:latin typeface="Arial Narrow" pitchFamily="34" charset="0"/>
              <a:cs typeface="Times New Roman" pitchFamily="18" charset="0"/>
            </a:endParaRPr>
          </a:p>
        </p:txBody>
      </p:sp>
      <p:sp>
        <p:nvSpPr>
          <p:cNvPr id="9" name="Curved Left Arrow 8"/>
          <p:cNvSpPr/>
          <p:nvPr/>
        </p:nvSpPr>
        <p:spPr>
          <a:xfrm>
            <a:off x="4572000" y="841248"/>
            <a:ext cx="731520" cy="1216152"/>
          </a:xfrm>
          <a:prstGeom prst="curvedLef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Curved Right Arrow 9"/>
          <p:cNvSpPr/>
          <p:nvPr/>
        </p:nvSpPr>
        <p:spPr>
          <a:xfrm>
            <a:off x="3810000" y="841248"/>
            <a:ext cx="731520" cy="1216152"/>
          </a:xfrm>
          <a:prstGeom prst="curvedRightArrow">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laque 7"/>
          <p:cNvSpPr/>
          <p:nvPr/>
        </p:nvSpPr>
        <p:spPr>
          <a:xfrm>
            <a:off x="76200" y="2209800"/>
            <a:ext cx="8991600" cy="23622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81000" y="2209800"/>
            <a:ext cx="8382000" cy="2362200"/>
          </a:xfrm>
          <a:prstGeom prst="ellipse">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4384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LET US DO</a:t>
            </a:r>
            <a:r>
              <a:rPr lang="en-US" sz="3500" dirty="0">
                <a:solidFill>
                  <a:srgbClr val="00B0F0"/>
                </a:solidFill>
                <a:latin typeface="Cooper Std Black" pitchFamily="18" charset="0"/>
                <a:cs typeface="Times New Roman" pitchFamily="18" charset="0"/>
              </a:rPr>
              <a:t>:</a:t>
            </a:r>
          </a:p>
        </p:txBody>
      </p:sp>
      <p:sp>
        <p:nvSpPr>
          <p:cNvPr id="5" name="Content Placeholder 2"/>
          <p:cNvSpPr>
            <a:spLocks noGrp="1"/>
          </p:cNvSpPr>
          <p:nvPr>
            <p:ph idx="1"/>
          </p:nvPr>
        </p:nvSpPr>
        <p:spPr>
          <a:xfrm>
            <a:off x="685800" y="3276600"/>
            <a:ext cx="7696200" cy="914400"/>
          </a:xfrm>
        </p:spPr>
        <p:txBody>
          <a:bodyPr>
            <a:noAutofit/>
          </a:bodyPr>
          <a:lstStyle/>
          <a:p>
            <a:pPr algn="ctr">
              <a:buNone/>
            </a:pPr>
            <a:r>
              <a:rPr lang="en-US" sz="3000" dirty="0">
                <a:solidFill>
                  <a:schemeClr val="tx1"/>
                </a:solidFill>
                <a:latin typeface="Arial Narrow" pitchFamily="34" charset="0"/>
                <a:ea typeface="Cambria Math" pitchFamily="18" charset="0"/>
              </a:rPr>
              <a:t>Discuss the life history of St. Maria </a:t>
            </a:r>
            <a:r>
              <a:rPr lang="en-US" sz="3000" dirty="0" err="1">
                <a:solidFill>
                  <a:schemeClr val="tx1"/>
                </a:solidFill>
                <a:latin typeface="Arial Narrow" pitchFamily="34" charset="0"/>
                <a:ea typeface="Cambria Math" pitchFamily="18" charset="0"/>
              </a:rPr>
              <a:t>Goretti</a:t>
            </a:r>
            <a:r>
              <a:rPr lang="en-US" sz="3000" dirty="0">
                <a:solidFill>
                  <a:schemeClr val="tx1"/>
                </a:solidFill>
                <a:latin typeface="Arial Narrow" pitchFamily="34" charset="0"/>
                <a:ea typeface="Cambria Math" pitchFamily="18" charset="0"/>
              </a:rPr>
              <a:t>.</a:t>
            </a:r>
            <a:endParaRPr lang="en-US" sz="3000" dirty="0">
              <a:solidFill>
                <a:schemeClr val="tx1"/>
              </a:solidFill>
              <a:latin typeface="Arial Narrow" pitchFamily="34" charset="0"/>
              <a:ea typeface="Cambria Math" pitchFamily="18" charset="0"/>
            </a:endParaRPr>
          </a:p>
        </p:txBody>
      </p:sp>
      <p:sp>
        <p:nvSpPr>
          <p:cNvPr id="9" name="Sun 8"/>
          <p:cNvSpPr/>
          <p:nvPr/>
        </p:nvSpPr>
        <p:spPr>
          <a:xfrm>
            <a:off x="4114800" y="4572000"/>
            <a:ext cx="914400" cy="914400"/>
          </a:xfrm>
          <a:prstGeom prst="sun">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laque 5"/>
          <p:cNvSpPr/>
          <p:nvPr/>
        </p:nvSpPr>
        <p:spPr>
          <a:xfrm>
            <a:off x="0" y="2057400"/>
            <a:ext cx="9144000" cy="3657600"/>
          </a:xfrm>
          <a:prstGeom prst="plaque">
            <a:avLst>
              <a:gd name="adj" fmla="val 50000"/>
            </a:avLst>
          </a:prstGeom>
          <a:solidFill>
            <a:srgbClr val="FFC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152400" y="2514600"/>
            <a:ext cx="8763000" cy="2743200"/>
          </a:xfrm>
          <a:prstGeom prst="round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00FF"/>
              </a:solidFill>
            </a:endParaRPr>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resolution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810000"/>
            <a:ext cx="7315200" cy="1295400"/>
          </a:xfrm>
        </p:spPr>
        <p:txBody>
          <a:bodyPr>
            <a:noAutofit/>
          </a:bodyPr>
          <a:lstStyle/>
          <a:p>
            <a:pPr algn="ctr">
              <a:buNone/>
            </a:pPr>
            <a:r>
              <a:rPr lang="en-US" sz="3000" dirty="0">
                <a:solidFill>
                  <a:schemeClr val="tx1"/>
                </a:solidFill>
                <a:latin typeface="Arial Narrow" pitchFamily="34" charset="0"/>
                <a:cs typeface="Times New Roman" pitchFamily="18" charset="0"/>
              </a:rPr>
              <a:t>I </a:t>
            </a:r>
            <a:r>
              <a:rPr lang="en-US" sz="3000" dirty="0">
                <a:solidFill>
                  <a:schemeClr val="tx1"/>
                </a:solidFill>
                <a:latin typeface="Arial Narrow" pitchFamily="34" charset="0"/>
                <a:cs typeface="Times New Roman" pitchFamily="18" charset="0"/>
              </a:rPr>
              <a:t>will </a:t>
            </a:r>
            <a:r>
              <a:rPr lang="en-US" sz="3000" dirty="0">
                <a:solidFill>
                  <a:schemeClr val="tx1"/>
                </a:solidFill>
                <a:latin typeface="Arial Narrow" pitchFamily="34" charset="0"/>
                <a:cs typeface="Times New Roman" pitchFamily="18" charset="0"/>
              </a:rPr>
              <a:t>be careful to keep sexual purity.</a:t>
            </a: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143000"/>
            <a:ext cx="9144000" cy="502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219200"/>
            <a:ext cx="9144000" cy="838200"/>
          </a:xfrm>
        </p:spPr>
        <p:txBody>
          <a:bodyPr>
            <a:normAutofit/>
          </a:bodyPr>
          <a:lstStyle/>
          <a:p>
            <a:pPr algn="ctr"/>
            <a:r>
              <a:rPr lang="en-US" sz="3000" b="1" dirty="0">
                <a:solidFill>
                  <a:srgbClr val="002060"/>
                </a:solidFill>
                <a:latin typeface="Cooper Std Black" pitchFamily="18" charset="0"/>
                <a:cs typeface="Times New Roman" pitchFamily="18" charset="0"/>
              </a:rPr>
              <a:t>Find out the Answer</a:t>
            </a:r>
          </a:p>
        </p:txBody>
      </p:sp>
      <p:sp>
        <p:nvSpPr>
          <p:cNvPr id="5" name="Content Placeholder 2"/>
          <p:cNvSpPr>
            <a:spLocks noGrp="1"/>
          </p:cNvSpPr>
          <p:nvPr>
            <p:ph idx="1"/>
          </p:nvPr>
        </p:nvSpPr>
        <p:spPr>
          <a:xfrm>
            <a:off x="533400" y="2514600"/>
            <a:ext cx="8458200" cy="1447800"/>
          </a:xfrm>
        </p:spPr>
        <p:txBody>
          <a:bodyPr>
            <a:noAutofit/>
          </a:bodyPr>
          <a:lstStyle/>
          <a:p>
            <a:pPr marL="457200" indent="-457200" algn="just">
              <a:buNone/>
            </a:pPr>
            <a:r>
              <a:rPr lang="en-US" sz="3000" dirty="0">
                <a:solidFill>
                  <a:schemeClr val="tx1"/>
                </a:solidFill>
                <a:latin typeface="Arial Narrow" pitchFamily="34" charset="0"/>
                <a:cs typeface="Times New Roman" pitchFamily="18" charset="0"/>
              </a:rPr>
              <a:t>1.	  What does St. Paul teach about sexual purity?</a:t>
            </a:r>
          </a:p>
          <a:p>
            <a:pPr marL="457200" indent="-457200" algn="just">
              <a:buNone/>
            </a:pPr>
            <a:r>
              <a:rPr lang="en-US" sz="3000" dirty="0">
                <a:solidFill>
                  <a:schemeClr val="tx1"/>
                </a:solidFill>
                <a:latin typeface="Arial Narrow" pitchFamily="34" charset="0"/>
                <a:cs typeface="Times New Roman" pitchFamily="18" charset="0"/>
              </a:rPr>
              <a:t>2.	  What is the basis of sexuality?</a:t>
            </a:r>
          </a:p>
          <a:p>
            <a:pPr marL="457200" indent="-457200" algn="just">
              <a:buNone/>
            </a:pPr>
            <a:r>
              <a:rPr lang="en-US" sz="3000" dirty="0">
                <a:solidFill>
                  <a:schemeClr val="tx1"/>
                </a:solidFill>
                <a:latin typeface="Arial Narrow" pitchFamily="34" charset="0"/>
                <a:cs typeface="Times New Roman" pitchFamily="18" charset="0"/>
              </a:rPr>
              <a:t>3.	  What is sexual purity?</a:t>
            </a:r>
          </a:p>
          <a:p>
            <a:pPr marL="457200" indent="-457200" algn="just">
              <a:buNone/>
            </a:pPr>
            <a:r>
              <a:rPr lang="en-US" sz="3000" dirty="0">
                <a:solidFill>
                  <a:schemeClr val="tx1"/>
                </a:solidFill>
                <a:latin typeface="Arial Narrow" pitchFamily="34" charset="0"/>
                <a:cs typeface="Times New Roman" pitchFamily="18" charset="0"/>
              </a:rPr>
              <a:t>4.	  What are the sins against sexual purity?</a:t>
            </a:r>
          </a:p>
          <a:p>
            <a:pPr marL="625475" indent="-625475" algn="just">
              <a:buNone/>
            </a:pPr>
            <a:r>
              <a:rPr lang="en-US" sz="3000" dirty="0">
                <a:solidFill>
                  <a:schemeClr val="tx1"/>
                </a:solidFill>
                <a:latin typeface="Arial Narrow" pitchFamily="34" charset="0"/>
                <a:cs typeface="Times New Roman" pitchFamily="18" charset="0"/>
              </a:rPr>
              <a:t>5.	</a:t>
            </a:r>
            <a:r>
              <a:rPr lang="en-US" sz="3000" dirty="0">
                <a:solidFill>
                  <a:schemeClr val="tx1"/>
                </a:solidFill>
                <a:latin typeface="Arial Narrow" pitchFamily="34" charset="0"/>
                <a:cs typeface="Times New Roman" pitchFamily="18" charset="0"/>
              </a:rPr>
              <a:t>What </a:t>
            </a:r>
            <a:r>
              <a:rPr lang="en-US" sz="3000" dirty="0">
                <a:solidFill>
                  <a:schemeClr val="tx1"/>
                </a:solidFill>
                <a:latin typeface="Arial Narrow" pitchFamily="34" charset="0"/>
                <a:cs typeface="Times New Roman" pitchFamily="18" charset="0"/>
              </a:rPr>
              <a:t>are the things that help us to live in sexual </a:t>
            </a:r>
            <a:r>
              <a:rPr lang="en-US" sz="3000" dirty="0">
                <a:solidFill>
                  <a:schemeClr val="tx1"/>
                </a:solidFill>
                <a:latin typeface="Arial Narrow" pitchFamily="34" charset="0"/>
                <a:cs typeface="Times New Roman" pitchFamily="18" charset="0"/>
              </a:rPr>
              <a:t>purity</a:t>
            </a:r>
            <a:r>
              <a:rPr lang="en-US" sz="3000" dirty="0">
                <a:solidFill>
                  <a:schemeClr val="tx1"/>
                </a:solidFill>
                <a:latin typeface="Arial Narrow" pitchFamily="34" charset="0"/>
                <a:cs typeface="Times New Roman" pitchFamily="18" charset="0"/>
              </a:rPr>
              <a:t>?</a:t>
            </a:r>
            <a:endParaRPr lang="en-US" sz="3000" dirty="0">
              <a:solidFill>
                <a:schemeClr val="tx1"/>
              </a:solidFill>
              <a:latin typeface="Arial Narrow" pitchFamily="34" charset="0"/>
              <a:cs typeface="Times New Roman" pitchFamily="18" charset="0"/>
            </a:endParaRPr>
          </a:p>
        </p:txBody>
      </p:sp>
      <p:grpSp>
        <p:nvGrpSpPr>
          <p:cNvPr id="2" name="Group 8"/>
          <p:cNvGrpSpPr/>
          <p:nvPr/>
        </p:nvGrpSpPr>
        <p:grpSpPr>
          <a:xfrm>
            <a:off x="0" y="1981200"/>
            <a:ext cx="9144000" cy="76200"/>
            <a:chOff x="0" y="1981200"/>
            <a:chExt cx="9144000" cy="76200"/>
          </a:xfrm>
          <a:solidFill>
            <a:srgbClr val="FFC000"/>
          </a:solidFill>
        </p:grpSpPr>
        <p:sp>
          <p:nvSpPr>
            <p:cNvPr id="7" name="Rectangle 6"/>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9"/>
          <p:cNvGrpSpPr/>
          <p:nvPr/>
        </p:nvGrpSpPr>
        <p:grpSpPr>
          <a:xfrm>
            <a:off x="0" y="6096000"/>
            <a:ext cx="9144000" cy="76200"/>
            <a:chOff x="0" y="1981200"/>
            <a:chExt cx="9144000" cy="76200"/>
          </a:xfrm>
          <a:solidFill>
            <a:srgbClr val="FFC000"/>
          </a:solidFill>
        </p:grpSpPr>
        <p:sp>
          <p:nvSpPr>
            <p:cNvPr id="11" name="Rectangle 10"/>
            <p:cNvSpPr/>
            <p:nvPr/>
          </p:nvSpPr>
          <p:spPr>
            <a:xfrm>
              <a:off x="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10800000">
              <a:off x="4572000" y="1981200"/>
              <a:ext cx="4572000" cy="762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spd="slow">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609600"/>
            <a:ext cx="8686800" cy="838200"/>
          </a:xfrm>
          <a:effectLst>
            <a:innerShdw dir="5580000">
              <a:schemeClr val="tx1"/>
            </a:innerShdw>
          </a:effectLst>
          <a:scene3d>
            <a:camera prst="orthographicFront"/>
            <a:lightRig rig="threePt" dir="t"/>
          </a:scene3d>
        </p:spPr>
        <p:txBody>
          <a:bodyPr>
            <a:normAutofit fontScale="90000"/>
          </a:bodyPr>
          <a:lstStyle/>
          <a:p>
            <a:pPr algn="ctr"/>
            <a:r>
              <a:rPr lang="en-US" sz="3300" b="1" cap="none" dirty="0">
                <a:solidFill>
                  <a:schemeClr val="tx1"/>
                </a:solidFill>
                <a:effectLst/>
                <a:latin typeface="Cooper Std Black" pitchFamily="18" charset="0"/>
                <a:ea typeface="Tahoma" pitchFamily="34" charset="0"/>
                <a:cs typeface="Times New Roman" pitchFamily="18" charset="0"/>
              </a:rPr>
              <a:t>Lesson </a:t>
            </a:r>
            <a:r>
              <a:rPr lang="en-US" sz="3300" b="1" cap="none" dirty="0">
                <a:solidFill>
                  <a:schemeClr val="tx1"/>
                </a:solidFill>
                <a:effectLst/>
                <a:latin typeface="Cooper Std Black" pitchFamily="18" charset="0"/>
                <a:ea typeface="Tahoma" pitchFamily="34" charset="0"/>
                <a:cs typeface="Times New Roman" pitchFamily="18" charset="0"/>
              </a:rPr>
              <a:t>7</a:t>
            </a:r>
            <a:r>
              <a:rPr lang="en-US" sz="3500" b="1" cap="none" dirty="0">
                <a:solidFill>
                  <a:srgbClr val="FF0000"/>
                </a:solidFill>
                <a:effectLst/>
                <a:latin typeface="Cooper Std Black" pitchFamily="18" charset="0"/>
                <a:ea typeface="Tahoma" pitchFamily="34" charset="0"/>
                <a:cs typeface="Times New Roman" pitchFamily="18" charset="0"/>
              </a:rPr>
              <a:t/>
            </a:r>
            <a:br>
              <a:rPr lang="en-US" sz="3500" b="1" cap="none" dirty="0">
                <a:solidFill>
                  <a:srgbClr val="FF0000"/>
                </a:solidFill>
                <a:effectLst/>
                <a:latin typeface="Cooper Std Black" pitchFamily="18" charset="0"/>
                <a:ea typeface="Tahoma" pitchFamily="34" charset="0"/>
                <a:cs typeface="Times New Roman" pitchFamily="18" charset="0"/>
              </a:rPr>
            </a:br>
            <a:r>
              <a:rPr lang="en-US" sz="3900" b="1" cap="none" dirty="0">
                <a:solidFill>
                  <a:srgbClr val="FF0000"/>
                </a:solidFill>
                <a:effectLst/>
                <a:latin typeface="Cooper Std Black" pitchFamily="18" charset="0"/>
                <a:ea typeface="Tahoma" pitchFamily="34" charset="0"/>
                <a:cs typeface="Times New Roman" pitchFamily="18" charset="0"/>
              </a:rPr>
              <a:t>SEXUAL PURTITY</a:t>
            </a:r>
            <a:endParaRPr lang="en-US" sz="3900" b="1" cap="none" dirty="0">
              <a:solidFill>
                <a:srgbClr val="FF0000"/>
              </a:solidFill>
              <a:effectLst/>
              <a:latin typeface="Cooper Std Black" pitchFamily="18" charset="0"/>
              <a:ea typeface="Tahoma" pitchFamily="34" charset="0"/>
              <a:cs typeface="Times New Roman" pitchFamily="18" charset="0"/>
            </a:endParaRPr>
          </a:p>
        </p:txBody>
      </p:sp>
      <p:pic>
        <p:nvPicPr>
          <p:cNvPr id="1026" name="Picture 2" descr="C:\Users\user\Desktop\blogpost54children.jpg"/>
          <p:cNvPicPr>
            <a:picLocks noChangeAspect="1" noChangeArrowheads="1"/>
          </p:cNvPicPr>
          <p:nvPr/>
        </p:nvPicPr>
        <p:blipFill>
          <a:blip r:embed="rId2" cstate="print"/>
          <a:srcRect/>
          <a:stretch>
            <a:fillRect/>
          </a:stretch>
        </p:blipFill>
        <p:spPr bwMode="auto">
          <a:xfrm>
            <a:off x="0" y="1828800"/>
            <a:ext cx="9144000" cy="50292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114800" y="1143000"/>
            <a:ext cx="4876800" cy="5170646"/>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	Our </a:t>
            </a:r>
            <a:r>
              <a:rPr lang="en-US" sz="3000" dirty="0">
                <a:latin typeface="Arial Narrow" pitchFamily="34" charset="0"/>
                <a:ea typeface="Tahoma" pitchFamily="34" charset="0"/>
                <a:cs typeface="Times New Roman" pitchFamily="18" charset="0"/>
              </a:rPr>
              <a:t>body is the temple of God (1 </a:t>
            </a:r>
            <a:r>
              <a:rPr lang="en-US" sz="3000" dirty="0" err="1">
                <a:latin typeface="Arial Narrow" pitchFamily="34" charset="0"/>
                <a:ea typeface="Tahoma" pitchFamily="34" charset="0"/>
                <a:cs typeface="Times New Roman" pitchFamily="18" charset="0"/>
              </a:rPr>
              <a:t>Cor</a:t>
            </a:r>
            <a:r>
              <a:rPr lang="en-US" sz="3000" dirty="0">
                <a:latin typeface="Arial Narrow" pitchFamily="34" charset="0"/>
                <a:ea typeface="Tahoma" pitchFamily="34" charset="0"/>
                <a:cs typeface="Times New Roman" pitchFamily="18" charset="0"/>
              </a:rPr>
              <a:t> 6:19). Hence it is holy. We have the responsibility to keep up its dignity and purity. St. Paul says: </a:t>
            </a:r>
            <a:r>
              <a:rPr lang="en-US" sz="3000" dirty="0">
                <a:solidFill>
                  <a:srgbClr val="00B0F0"/>
                </a:solidFill>
                <a:latin typeface="Arial Narrow" pitchFamily="34" charset="0"/>
                <a:ea typeface="Tahoma" pitchFamily="34" charset="0"/>
                <a:cs typeface="Times New Roman" pitchFamily="18" charset="0"/>
              </a:rPr>
              <a:t>“Don't you realize that you are God's temple and that the spirit of God dwells in  you. If any one destroys God's temple, God will destroy him, God 's temple  is holy, and you are that temple.” </a:t>
            </a:r>
            <a:r>
              <a:rPr lang="en-US" sz="3000" dirty="0">
                <a:latin typeface="Arial Narrow" pitchFamily="34" charset="0"/>
                <a:ea typeface="Tahoma" pitchFamily="34" charset="0"/>
                <a:cs typeface="Times New Roman" pitchFamily="18" charset="0"/>
              </a:rPr>
              <a:t>(1 Cor. 3:16-17).</a:t>
            </a:r>
            <a:endParaRPr lang="en-US" sz="3000" dirty="0">
              <a:latin typeface="Arial Narrow" pitchFamily="34" charset="0"/>
              <a:ea typeface="Tahoma" pitchFamily="34" charset="0"/>
              <a:cs typeface="Times New Roman" pitchFamily="18" charset="0"/>
            </a:endParaRPr>
          </a:p>
        </p:txBody>
      </p:sp>
      <p:pic>
        <p:nvPicPr>
          <p:cNvPr id="2050" name="Picture 2" descr="C:\Users\user\Desktop\JesusLovesTheChildren4.jpg"/>
          <p:cNvPicPr>
            <a:picLocks noChangeAspect="1" noChangeArrowheads="1"/>
          </p:cNvPicPr>
          <p:nvPr/>
        </p:nvPicPr>
        <p:blipFill>
          <a:blip r:embed="rId2" cstate="print"/>
          <a:srcRect/>
          <a:stretch>
            <a:fillRect/>
          </a:stretch>
        </p:blipFill>
        <p:spPr bwMode="auto">
          <a:xfrm>
            <a:off x="0" y="-1"/>
            <a:ext cx="3917635" cy="6858001"/>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667000" y="1600200"/>
            <a:ext cx="6172200" cy="2862322"/>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	God </a:t>
            </a:r>
            <a:r>
              <a:rPr lang="en-US" sz="3000" dirty="0">
                <a:latin typeface="Arial Narrow" pitchFamily="34" charset="0"/>
                <a:ea typeface="Tahoma" pitchFamily="34" charset="0"/>
                <a:cs typeface="Times New Roman" pitchFamily="18" charset="0"/>
              </a:rPr>
              <a:t>created man male and female (Gen. 1:27). God who is love Himself created man with the ability  to love and be loved. God gave them the gift of sexuality  to experience this love in its fullness and to give birth to children</a:t>
            </a:r>
            <a:r>
              <a:rPr lang="en-US" sz="3000" dirty="0">
                <a:latin typeface="Arial Narrow" pitchFamily="34" charset="0"/>
                <a:ea typeface="Tahoma" pitchFamily="34" charset="0"/>
                <a:cs typeface="Times New Roman" pitchFamily="18" charset="0"/>
              </a:rPr>
              <a:t>.</a:t>
            </a:r>
            <a:endParaRPr lang="en-US" sz="3000" dirty="0">
              <a:latin typeface="Arial Narrow" pitchFamily="34" charset="0"/>
              <a:ea typeface="Tahoma" pitchFamily="34" charset="0"/>
              <a:cs typeface="Times New Roman" pitchFamily="18" charset="0"/>
            </a:endParaRPr>
          </a:p>
        </p:txBody>
      </p:sp>
      <p:sp>
        <p:nvSpPr>
          <p:cNvPr id="7" name="TextBox 6"/>
          <p:cNvSpPr txBox="1"/>
          <p:nvPr/>
        </p:nvSpPr>
        <p:spPr>
          <a:xfrm>
            <a:off x="0" y="218182"/>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THE MEANING </a:t>
            </a:r>
            <a:r>
              <a:rPr lang="en-US" sz="3500" b="1" dirty="0">
                <a:solidFill>
                  <a:srgbClr val="FF0000"/>
                </a:solidFill>
                <a:latin typeface="Cooper Std Black" pitchFamily="18" charset="0"/>
                <a:cs typeface="Times New Roman" pitchFamily="18" charset="0"/>
              </a:rPr>
              <a:t>AND</a:t>
            </a:r>
            <a:r>
              <a:rPr lang="en-US" sz="3500" b="1" dirty="0">
                <a:solidFill>
                  <a:srgbClr val="FF0000"/>
                </a:solidFill>
                <a:latin typeface="Cooper Std Black" pitchFamily="18" charset="0"/>
                <a:cs typeface="Times New Roman" pitchFamily="18" charset="0"/>
              </a:rPr>
              <a:t> PURPOSE OF SEXUALITY</a:t>
            </a:r>
            <a:endParaRPr lang="en-US" sz="3500" b="1" dirty="0">
              <a:solidFill>
                <a:srgbClr val="FF0000"/>
              </a:solidFill>
              <a:latin typeface="Cooper Std Black" pitchFamily="18" charset="0"/>
              <a:cs typeface="Times New Roman" pitchFamily="18" charset="0"/>
            </a:endParaRPr>
          </a:p>
        </p:txBody>
      </p:sp>
      <p:pic>
        <p:nvPicPr>
          <p:cNvPr id="3074" name="Picture 2" descr="C:\Users\user\Desktop\jesus_118.jpg"/>
          <p:cNvPicPr>
            <a:picLocks noChangeAspect="1" noChangeArrowheads="1"/>
          </p:cNvPicPr>
          <p:nvPr/>
        </p:nvPicPr>
        <p:blipFill>
          <a:blip r:embed="rId2" cstate="print"/>
          <a:srcRect/>
          <a:stretch>
            <a:fillRect/>
          </a:stretch>
        </p:blipFill>
        <p:spPr bwMode="auto">
          <a:xfrm>
            <a:off x="0" y="1600200"/>
            <a:ext cx="2264767" cy="2743200"/>
          </a:xfrm>
          <a:prstGeom prst="rect">
            <a:avLst/>
          </a:prstGeom>
          <a:noFill/>
        </p:spPr>
      </p:pic>
      <p:sp>
        <p:nvSpPr>
          <p:cNvPr id="10" name="TextBox 9"/>
          <p:cNvSpPr txBox="1"/>
          <p:nvPr/>
        </p:nvSpPr>
        <p:spPr>
          <a:xfrm>
            <a:off x="228600" y="4648200"/>
            <a:ext cx="8763000" cy="1938992"/>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	</a:t>
            </a:r>
            <a:r>
              <a:rPr lang="en-US" sz="3000" dirty="0">
                <a:solidFill>
                  <a:srgbClr val="00B0F0"/>
                </a:solidFill>
                <a:latin typeface="Arial Narrow" pitchFamily="34" charset="0"/>
                <a:ea typeface="Tahoma" pitchFamily="34" charset="0"/>
                <a:cs typeface="Times New Roman" pitchFamily="18" charset="0"/>
              </a:rPr>
              <a:t>The </a:t>
            </a:r>
            <a:r>
              <a:rPr lang="en-US" sz="3000" dirty="0">
                <a:solidFill>
                  <a:srgbClr val="00B0F0"/>
                </a:solidFill>
                <a:latin typeface="Arial Narrow" pitchFamily="34" charset="0"/>
                <a:ea typeface="Tahoma" pitchFamily="34" charset="0"/>
                <a:cs typeface="Times New Roman" pitchFamily="18" charset="0"/>
              </a:rPr>
              <a:t>basis of sexuality is to be either male or female. </a:t>
            </a:r>
            <a:r>
              <a:rPr lang="en-US" sz="3000" dirty="0">
                <a:latin typeface="Arial Narrow" pitchFamily="34" charset="0"/>
                <a:ea typeface="Tahoma" pitchFamily="34" charset="0"/>
                <a:cs typeface="Times New Roman" pitchFamily="18" charset="0"/>
              </a:rPr>
              <a:t>God has given human beings  the ability to attract each other to share love and to give birth to children. He created man with the organs and reproductive capacity necessary for it.</a:t>
            </a:r>
            <a:endParaRPr lang="en-US" sz="3000" dirty="0">
              <a:latin typeface="Arial Narrow" pitchFamily="34" charset="0"/>
              <a:ea typeface="Tahoma" pitchFamily="34" charset="0"/>
              <a:cs typeface="Times New Roman" pitchFamily="18" charset="0"/>
            </a:endParaRP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 calcmode="lin" valueType="num">
                                      <p:cBhvr>
                                        <p:cTn id="19" dur="500" fill="hold"/>
                                        <p:tgtEl>
                                          <p:spTgt spid="10">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10">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p:bldP spid="10"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76200" y="1615619"/>
            <a:ext cx="8915400" cy="4708981"/>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	</a:t>
            </a:r>
            <a:r>
              <a:rPr lang="en-US" sz="3000" dirty="0">
                <a:solidFill>
                  <a:srgbClr val="00B0F0"/>
                </a:solidFill>
                <a:latin typeface="Arial Narrow" pitchFamily="34" charset="0"/>
                <a:ea typeface="Tahoma" pitchFamily="34" charset="0"/>
                <a:cs typeface="Times New Roman" pitchFamily="18" charset="0"/>
              </a:rPr>
              <a:t>Sexual </a:t>
            </a:r>
            <a:r>
              <a:rPr lang="en-US" sz="3000" dirty="0">
                <a:solidFill>
                  <a:srgbClr val="00B0F0"/>
                </a:solidFill>
                <a:latin typeface="Arial Narrow" pitchFamily="34" charset="0"/>
                <a:ea typeface="Tahoma" pitchFamily="34" charset="0"/>
                <a:cs typeface="Times New Roman" pitchFamily="18" charset="0"/>
              </a:rPr>
              <a:t>purity is in using the God-given sexual abilities in a mature way . He expects  us to maintain sexual purity in thoughts, words and deeds. Both the married and unmarried are obliged to keep sexual purity. The married people remain faithful to their life partner and thus keep sexual purity. </a:t>
            </a:r>
            <a:r>
              <a:rPr lang="en-US" sz="3000" dirty="0">
                <a:latin typeface="Arial Narrow" pitchFamily="34" charset="0"/>
                <a:ea typeface="Tahoma" pitchFamily="34" charset="0"/>
                <a:cs typeface="Times New Roman" pitchFamily="18" charset="0"/>
              </a:rPr>
              <a:t>The consecrated persons keep sexual purity by their celibate life, by committing themselves to God and the people of God, with an undivided heart. Unmarried people practice sexual purity by living according to the moral principles</a:t>
            </a:r>
            <a:r>
              <a:rPr lang="en-US" sz="3000" dirty="0">
                <a:latin typeface="Arial Narrow" pitchFamily="34" charset="0"/>
                <a:ea typeface="Tahoma" pitchFamily="34" charset="0"/>
                <a:cs typeface="Times New Roman" pitchFamily="18" charset="0"/>
              </a:rPr>
              <a:t>.</a:t>
            </a:r>
          </a:p>
          <a:p>
            <a:pPr algn="just"/>
            <a:r>
              <a:rPr lang="en-US" sz="3000" dirty="0">
                <a:latin typeface="Arial Narrow" pitchFamily="34" charset="0"/>
                <a:ea typeface="Tahoma" pitchFamily="34" charset="0"/>
                <a:cs typeface="Times New Roman" pitchFamily="18" charset="0"/>
              </a:rPr>
              <a:t>	</a:t>
            </a:r>
            <a:endParaRPr lang="en-US" sz="3000" dirty="0">
              <a:latin typeface="Arial Narrow" pitchFamily="34" charset="0"/>
              <a:ea typeface="Tahoma" pitchFamily="34" charset="0"/>
              <a:cs typeface="Times New Roman" pitchFamily="18" charset="0"/>
            </a:endParaRPr>
          </a:p>
        </p:txBody>
      </p:sp>
      <p:sp>
        <p:nvSpPr>
          <p:cNvPr id="8" name="TextBox 7"/>
          <p:cNvSpPr txBox="1"/>
          <p:nvPr/>
        </p:nvSpPr>
        <p:spPr>
          <a:xfrm>
            <a:off x="0" y="558225"/>
            <a:ext cx="9144000" cy="584775"/>
          </a:xfrm>
          <a:prstGeom prst="rect">
            <a:avLst/>
          </a:prstGeom>
          <a:noFill/>
        </p:spPr>
        <p:txBody>
          <a:bodyPr wrap="square" rtlCol="0">
            <a:spAutoFit/>
          </a:bodyPr>
          <a:lstStyle/>
          <a:p>
            <a:pPr algn="ctr"/>
            <a:r>
              <a:rPr lang="en-US" sz="3200" b="1" dirty="0">
                <a:solidFill>
                  <a:srgbClr val="FF0000"/>
                </a:solidFill>
                <a:latin typeface="Cooper Std Black" pitchFamily="18" charset="0"/>
                <a:cs typeface="Times New Roman" pitchFamily="18" charset="0"/>
              </a:rPr>
              <a:t>SEXUAL PURITY	</a:t>
            </a:r>
            <a:endParaRPr lang="en-US" sz="3200" b="1" dirty="0">
              <a:solidFill>
                <a:srgbClr val="FF0000"/>
              </a:solidFill>
              <a:latin typeface="Cooper Std Black" pitchFamily="18" charset="0"/>
              <a:cs typeface="Times New Roman" pitchFamily="18" charset="0"/>
            </a:endParaRP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p:cTn id="19"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381000" y="630734"/>
            <a:ext cx="8382000" cy="5693866"/>
          </a:xfrm>
          <a:prstGeom prst="rect">
            <a:avLst/>
          </a:prstGeom>
          <a:noFill/>
        </p:spPr>
        <p:txBody>
          <a:bodyPr wrap="square" rtlCol="0">
            <a:spAutoFit/>
          </a:bodyPr>
          <a:lstStyle/>
          <a:p>
            <a:pPr algn="just"/>
            <a:r>
              <a:rPr lang="en-US" sz="2800" dirty="0">
                <a:latin typeface="Arial Narrow" pitchFamily="34" charset="0"/>
                <a:ea typeface="Tahoma" pitchFamily="34" charset="0"/>
                <a:cs typeface="Times New Roman" pitchFamily="18" charset="0"/>
              </a:rPr>
              <a:t>	All </a:t>
            </a:r>
            <a:r>
              <a:rPr lang="en-US" sz="2800" dirty="0">
                <a:latin typeface="Arial Narrow" pitchFamily="34" charset="0"/>
                <a:ea typeface="Tahoma" pitchFamily="34" charset="0"/>
                <a:cs typeface="Times New Roman" pitchFamily="18" charset="0"/>
              </a:rPr>
              <a:t>sexual relations outside marriage are sin against sexual purity. The sixth commandment: “you shall not commit adultery” forbids this, because such evils are against the plan of God for the survival of humanity. The purpose of the sixth commandment is to protect the sanctity of persons and family. St. Paul speaks of the necessity of keeping chastity: </a:t>
            </a:r>
            <a:endParaRPr lang="en-US" sz="2800" dirty="0">
              <a:latin typeface="Arial Narrow" pitchFamily="34" charset="0"/>
              <a:ea typeface="Tahoma" pitchFamily="34" charset="0"/>
              <a:cs typeface="Times New Roman" pitchFamily="18" charset="0"/>
            </a:endParaRPr>
          </a:p>
          <a:p>
            <a:pPr algn="just"/>
            <a:r>
              <a:rPr lang="en-US" sz="2800" dirty="0">
                <a:solidFill>
                  <a:srgbClr val="00B0F0"/>
                </a:solidFill>
                <a:latin typeface="Arial Narrow" pitchFamily="34" charset="0"/>
                <a:ea typeface="Tahoma" pitchFamily="34" charset="0"/>
                <a:cs typeface="Times New Roman" pitchFamily="18" charset="0"/>
              </a:rPr>
              <a:t>	</a:t>
            </a:r>
            <a:r>
              <a:rPr lang="en-US" sz="2800" dirty="0">
                <a:solidFill>
                  <a:srgbClr val="00B0F0"/>
                </a:solidFill>
                <a:latin typeface="Arial Narrow" pitchFamily="34" charset="0"/>
                <a:ea typeface="Tahoma" pitchFamily="34" charset="0"/>
                <a:cs typeface="Times New Roman" pitchFamily="18" charset="0"/>
              </a:rPr>
              <a:t>“</a:t>
            </a:r>
            <a:r>
              <a:rPr lang="en-US" sz="2800" dirty="0">
                <a:solidFill>
                  <a:srgbClr val="00B0F0"/>
                </a:solidFill>
                <a:latin typeface="Arial Narrow" pitchFamily="34" charset="0"/>
                <a:ea typeface="Tahoma" pitchFamily="34" charset="0"/>
                <a:cs typeface="Times New Roman" pitchFamily="18" charset="0"/>
              </a:rPr>
              <a:t>Keep away from fornication. All the other sins are committed outside the body; but to fornicate is to sin against your own body. Your body, you know, is the temple of the Holy Spirit, who is in you since you received Him from God. You are not your own property. You have been bought and paid for. That is why you should use your body for the glory of God.” </a:t>
            </a:r>
            <a:r>
              <a:rPr lang="en-US" sz="2800" dirty="0">
                <a:latin typeface="Arial Narrow" pitchFamily="34" charset="0"/>
                <a:ea typeface="Tahoma" pitchFamily="34" charset="0"/>
                <a:cs typeface="Times New Roman" pitchFamily="18" charset="0"/>
              </a:rPr>
              <a:t>(1 </a:t>
            </a:r>
            <a:r>
              <a:rPr lang="en-US" sz="2800" dirty="0" err="1">
                <a:latin typeface="Arial Narrow" pitchFamily="34" charset="0"/>
                <a:ea typeface="Tahoma" pitchFamily="34" charset="0"/>
                <a:cs typeface="Times New Roman" pitchFamily="18" charset="0"/>
              </a:rPr>
              <a:t>Cor</a:t>
            </a:r>
            <a:r>
              <a:rPr lang="en-US" sz="2800" dirty="0">
                <a:latin typeface="Arial Narrow" pitchFamily="34" charset="0"/>
                <a:ea typeface="Tahoma" pitchFamily="34" charset="0"/>
                <a:cs typeface="Times New Roman" pitchFamily="18" charset="0"/>
              </a:rPr>
              <a:t> 6:18-20).</a:t>
            </a:r>
            <a:endParaRPr lang="en-US" sz="2800" dirty="0">
              <a:latin typeface="Arial Narrow" pitchFamily="34" charset="0"/>
              <a:ea typeface="Tahoma" pitchFamily="34" charset="0"/>
              <a:cs typeface="Times New Roman" pitchFamily="18" charset="0"/>
            </a:endParaRP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3276600"/>
            <a:ext cx="8763000" cy="3323987"/>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	All </a:t>
            </a:r>
            <a:r>
              <a:rPr lang="en-US" sz="3000" dirty="0">
                <a:latin typeface="Arial Narrow" pitchFamily="34" charset="0"/>
                <a:ea typeface="Tahoma" pitchFamily="34" charset="0"/>
                <a:cs typeface="Times New Roman" pitchFamily="18" charset="0"/>
              </a:rPr>
              <a:t>who received baptism are called to holiness. A Christian has worn Christ, the model of all holiness (Gal. 3:27). A Christian is bound to lead a holy life according to his  state of life. Evils like masturbation, homosexual acts, adultery, fornication, rape etc. destroy this purity. Sexual purity is a treasure to be safeguarded with great care. We have to consciously avoid sinful situations. </a:t>
            </a:r>
            <a:endParaRPr lang="en-US" sz="3000" dirty="0">
              <a:latin typeface="Arial Narrow" pitchFamily="34" charset="0"/>
              <a:ea typeface="Tahoma" pitchFamily="34" charset="0"/>
              <a:cs typeface="Times New Roman" pitchFamily="18" charset="0"/>
            </a:endParaRPr>
          </a:p>
        </p:txBody>
      </p:sp>
      <p:sp>
        <p:nvSpPr>
          <p:cNvPr id="8" name="TextBox 7"/>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SINS AGAINST SEXUAL PURITY</a:t>
            </a:r>
            <a:endParaRPr lang="en-US" sz="3500" b="1" dirty="0">
              <a:solidFill>
                <a:srgbClr val="FF0000"/>
              </a:solidFill>
              <a:latin typeface="Cooper Std Black" pitchFamily="18" charset="0"/>
              <a:cs typeface="Times New Roman" pitchFamily="18" charset="0"/>
            </a:endParaRPr>
          </a:p>
        </p:txBody>
      </p:sp>
      <p:pic>
        <p:nvPicPr>
          <p:cNvPr id="4098" name="Picture 2" descr="C:\Users\user\Desktop\Qn1.jpg"/>
          <p:cNvPicPr>
            <a:picLocks noChangeAspect="1" noChangeArrowheads="1"/>
          </p:cNvPicPr>
          <p:nvPr/>
        </p:nvPicPr>
        <p:blipFill>
          <a:blip r:embed="rId2" cstate="print"/>
          <a:srcRect/>
          <a:stretch>
            <a:fillRect/>
          </a:stretch>
        </p:blipFill>
        <p:spPr bwMode="auto">
          <a:xfrm>
            <a:off x="2671119" y="1066800"/>
            <a:ext cx="3805881" cy="2133600"/>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1905000"/>
            <a:ext cx="8610600" cy="4708981"/>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a:t>
            </a:r>
            <a:r>
              <a:rPr lang="en-US" sz="3000" dirty="0">
                <a:latin typeface="Arial Narrow" pitchFamily="34" charset="0"/>
                <a:ea typeface="Tahoma" pitchFamily="34" charset="0"/>
                <a:cs typeface="Times New Roman" pitchFamily="18" charset="0"/>
              </a:rPr>
              <a:t>	Avoid friends who engage in obscene talk and </a:t>
            </a:r>
            <a:r>
              <a:rPr lang="en-US" sz="3000" dirty="0">
                <a:latin typeface="Arial Narrow" pitchFamily="34" charset="0"/>
                <a:ea typeface="Tahoma" pitchFamily="34" charset="0"/>
                <a:cs typeface="Times New Roman" pitchFamily="18" charset="0"/>
              </a:rPr>
              <a:t>	actions.</a:t>
            </a:r>
            <a:endParaRPr lang="en-US" sz="3000" dirty="0">
              <a:latin typeface="Arial Narrow" pitchFamily="34" charset="0"/>
              <a:ea typeface="Tahoma" pitchFamily="34" charset="0"/>
              <a:cs typeface="Times New Roman" pitchFamily="18" charset="0"/>
            </a:endParaRPr>
          </a:p>
          <a:p>
            <a:pPr algn="just"/>
            <a:r>
              <a:rPr lang="en-US" sz="3000" dirty="0">
                <a:latin typeface="Arial Narrow" pitchFamily="34" charset="0"/>
                <a:ea typeface="Tahoma" pitchFamily="34" charset="0"/>
                <a:cs typeface="Times New Roman" pitchFamily="18" charset="0"/>
              </a:rPr>
              <a:t>-	Avoid obscene publications and pictures</a:t>
            </a:r>
            <a:r>
              <a:rPr lang="en-US" sz="3000" dirty="0">
                <a:latin typeface="Arial Narrow" pitchFamily="34" charset="0"/>
                <a:ea typeface="Tahoma" pitchFamily="34" charset="0"/>
                <a:cs typeface="Times New Roman" pitchFamily="18" charset="0"/>
              </a:rPr>
              <a:t>.</a:t>
            </a:r>
            <a:endParaRPr lang="en-US" sz="3000" dirty="0">
              <a:latin typeface="Arial Narrow" pitchFamily="34" charset="0"/>
              <a:ea typeface="Tahoma" pitchFamily="34" charset="0"/>
              <a:cs typeface="Times New Roman" pitchFamily="18" charset="0"/>
            </a:endParaRPr>
          </a:p>
          <a:p>
            <a:pPr algn="just"/>
            <a:r>
              <a:rPr lang="en-US" sz="3000" dirty="0">
                <a:latin typeface="Arial Narrow" pitchFamily="34" charset="0"/>
                <a:ea typeface="Tahoma" pitchFamily="34" charset="0"/>
                <a:cs typeface="Times New Roman" pitchFamily="18" charset="0"/>
              </a:rPr>
              <a:t>-	Keep away from watching T.V. channels, films, </a:t>
            </a:r>
            <a:r>
              <a:rPr lang="en-US" sz="3000" dirty="0">
                <a:latin typeface="Arial Narrow" pitchFamily="34" charset="0"/>
                <a:ea typeface="Tahoma" pitchFamily="34" charset="0"/>
                <a:cs typeface="Times New Roman" pitchFamily="18" charset="0"/>
              </a:rPr>
              <a:t>	websites </a:t>
            </a:r>
            <a:r>
              <a:rPr lang="en-US" sz="3000" dirty="0">
                <a:latin typeface="Arial Narrow" pitchFamily="34" charset="0"/>
                <a:ea typeface="Tahoma" pitchFamily="34" charset="0"/>
                <a:cs typeface="Times New Roman" pitchFamily="18" charset="0"/>
              </a:rPr>
              <a:t>which are not in </a:t>
            </a:r>
            <a:r>
              <a:rPr lang="en-US" sz="3000" dirty="0">
                <a:latin typeface="Arial Narrow" pitchFamily="34" charset="0"/>
                <a:ea typeface="Tahoma" pitchFamily="34" charset="0"/>
                <a:cs typeface="Times New Roman" pitchFamily="18" charset="0"/>
              </a:rPr>
              <a:t>	keeping </a:t>
            </a:r>
            <a:r>
              <a:rPr lang="en-US" sz="3000" dirty="0">
                <a:latin typeface="Arial Narrow" pitchFamily="34" charset="0"/>
                <a:ea typeface="Tahoma" pitchFamily="34" charset="0"/>
                <a:cs typeface="Times New Roman" pitchFamily="18" charset="0"/>
              </a:rPr>
              <a:t>with sexual purity</a:t>
            </a:r>
            <a:r>
              <a:rPr lang="en-US" sz="3000" dirty="0">
                <a:latin typeface="Arial Narrow" pitchFamily="34" charset="0"/>
                <a:ea typeface="Tahoma" pitchFamily="34" charset="0"/>
                <a:cs typeface="Times New Roman" pitchFamily="18" charset="0"/>
              </a:rPr>
              <a:t>.</a:t>
            </a:r>
            <a:endParaRPr lang="en-US" sz="3000" dirty="0">
              <a:latin typeface="Arial Narrow" pitchFamily="34" charset="0"/>
              <a:ea typeface="Tahoma" pitchFamily="34" charset="0"/>
              <a:cs typeface="Times New Roman" pitchFamily="18" charset="0"/>
            </a:endParaRPr>
          </a:p>
          <a:p>
            <a:pPr algn="just"/>
            <a:r>
              <a:rPr lang="en-US" sz="3000" dirty="0">
                <a:latin typeface="Arial Narrow" pitchFamily="34" charset="0"/>
                <a:ea typeface="Tahoma" pitchFamily="34" charset="0"/>
                <a:cs typeface="Times New Roman" pitchFamily="18" charset="0"/>
              </a:rPr>
              <a:t>-	</a:t>
            </a:r>
            <a:r>
              <a:rPr lang="en-US" sz="3000" dirty="0" err="1">
                <a:latin typeface="Arial Narrow" pitchFamily="34" charset="0"/>
                <a:ea typeface="Tahoma" pitchFamily="34" charset="0"/>
                <a:cs typeface="Times New Roman" pitchFamily="18" charset="0"/>
              </a:rPr>
              <a:t>Practise</a:t>
            </a:r>
            <a:r>
              <a:rPr lang="en-US" sz="3000" dirty="0">
                <a:latin typeface="Arial Narrow" pitchFamily="34" charset="0"/>
                <a:ea typeface="Tahoma" pitchFamily="34" charset="0"/>
                <a:cs typeface="Times New Roman" pitchFamily="18" charset="0"/>
              </a:rPr>
              <a:t> self-control in conversation, dressing and </a:t>
            </a:r>
            <a:r>
              <a:rPr lang="en-US" sz="3000" dirty="0">
                <a:latin typeface="Arial Narrow" pitchFamily="34" charset="0"/>
                <a:ea typeface="Tahoma" pitchFamily="34" charset="0"/>
                <a:cs typeface="Times New Roman" pitchFamily="18" charset="0"/>
              </a:rPr>
              <a:t>	entertainment.</a:t>
            </a:r>
            <a:endParaRPr lang="en-US" sz="3000" dirty="0">
              <a:latin typeface="Arial Narrow" pitchFamily="34" charset="0"/>
              <a:ea typeface="Tahoma" pitchFamily="34" charset="0"/>
              <a:cs typeface="Times New Roman" pitchFamily="18" charset="0"/>
            </a:endParaRPr>
          </a:p>
          <a:p>
            <a:pPr algn="just"/>
            <a:r>
              <a:rPr lang="en-US" sz="3000" dirty="0">
                <a:latin typeface="Arial Narrow" pitchFamily="34" charset="0"/>
                <a:ea typeface="Tahoma" pitchFamily="34" charset="0"/>
                <a:cs typeface="Times New Roman" pitchFamily="18" charset="0"/>
              </a:rPr>
              <a:t>-	Read the Bible, lives of saints and other good books</a:t>
            </a:r>
            <a:r>
              <a:rPr lang="en-US" sz="3000" dirty="0">
                <a:latin typeface="Arial Narrow" pitchFamily="34" charset="0"/>
                <a:ea typeface="Tahoma" pitchFamily="34" charset="0"/>
                <a:cs typeface="Times New Roman" pitchFamily="18" charset="0"/>
              </a:rPr>
              <a:t>.</a:t>
            </a:r>
            <a:endParaRPr lang="en-US" sz="3000" dirty="0">
              <a:latin typeface="Arial Narrow" pitchFamily="34" charset="0"/>
              <a:ea typeface="Tahoma" pitchFamily="34" charset="0"/>
              <a:cs typeface="Times New Roman" pitchFamily="18" charset="0"/>
            </a:endParaRPr>
          </a:p>
          <a:p>
            <a:pPr algn="just"/>
            <a:r>
              <a:rPr lang="en-US" sz="3000" dirty="0">
                <a:latin typeface="Arial Narrow" pitchFamily="34" charset="0"/>
                <a:ea typeface="Tahoma" pitchFamily="34" charset="0"/>
                <a:cs typeface="Times New Roman" pitchFamily="18" charset="0"/>
              </a:rPr>
              <a:t>-	Seek the protection and intercession of Mother Mary</a:t>
            </a:r>
            <a:r>
              <a:rPr lang="en-US" sz="3000" dirty="0">
                <a:latin typeface="Arial Narrow" pitchFamily="34" charset="0"/>
                <a:ea typeface="Tahoma" pitchFamily="34" charset="0"/>
                <a:cs typeface="Times New Roman" pitchFamily="18" charset="0"/>
              </a:rPr>
              <a:t>.</a:t>
            </a:r>
            <a:endParaRPr lang="en-US" sz="3000" dirty="0">
              <a:latin typeface="Arial Narrow" pitchFamily="34" charset="0"/>
              <a:ea typeface="Tahoma" pitchFamily="34" charset="0"/>
              <a:cs typeface="Times New Roman" pitchFamily="18" charset="0"/>
            </a:endParaRPr>
          </a:p>
          <a:p>
            <a:pPr algn="just"/>
            <a:r>
              <a:rPr lang="en-US" sz="3000" dirty="0">
                <a:latin typeface="Arial Narrow" pitchFamily="34" charset="0"/>
                <a:ea typeface="Tahoma" pitchFamily="34" charset="0"/>
                <a:cs typeface="Times New Roman" pitchFamily="18" charset="0"/>
              </a:rPr>
              <a:t>-	Get the advice of mature persons</a:t>
            </a:r>
            <a:r>
              <a:rPr lang="en-US" sz="3000" dirty="0">
                <a:latin typeface="Arial Narrow" pitchFamily="34" charset="0"/>
                <a:ea typeface="Tahoma" pitchFamily="34" charset="0"/>
                <a:cs typeface="Times New Roman" pitchFamily="18" charset="0"/>
              </a:rPr>
              <a:t>.</a:t>
            </a:r>
            <a:endParaRPr lang="en-US" sz="3000" dirty="0">
              <a:latin typeface="Arial Narrow" pitchFamily="34" charset="0"/>
              <a:ea typeface="Tahoma" pitchFamily="34" charset="0"/>
              <a:cs typeface="Times New Roman" pitchFamily="18" charset="0"/>
            </a:endParaRPr>
          </a:p>
        </p:txBody>
      </p:sp>
      <p:sp>
        <p:nvSpPr>
          <p:cNvPr id="8" name="TextBox 7"/>
          <p:cNvSpPr txBox="1"/>
          <p:nvPr/>
        </p:nvSpPr>
        <p:spPr>
          <a:xfrm>
            <a:off x="0" y="430649"/>
            <a:ext cx="9144000" cy="1169551"/>
          </a:xfrm>
          <a:prstGeom prst="rect">
            <a:avLst/>
          </a:prstGeom>
          <a:noFill/>
        </p:spPr>
        <p:txBody>
          <a:bodyPr wrap="square" rtlCol="0">
            <a:spAutoFit/>
          </a:bodyPr>
          <a:lstStyle/>
          <a:p>
            <a:pPr algn="ctr"/>
            <a:r>
              <a:rPr lang="en-US" sz="3500" b="1" dirty="0">
                <a:solidFill>
                  <a:srgbClr val="FF0000"/>
                </a:solidFill>
                <a:latin typeface="Cooper Std Black" pitchFamily="18" charset="0"/>
                <a:cs typeface="Times New Roman" pitchFamily="18" charset="0"/>
              </a:rPr>
              <a:t>THE FOLLOWING THINGS WILL HELP US TO KEEP PURITY.</a:t>
            </a:r>
            <a:endParaRPr lang="en-US" sz="3500" b="1" dirty="0">
              <a:solidFill>
                <a:srgbClr val="FF0000"/>
              </a:solidFill>
              <a:latin typeface="Cooper Std Black" pitchFamily="18" charset="0"/>
              <a:cs typeface="Times New Roman" pitchFamily="18" charset="0"/>
            </a:endParaRPr>
          </a:p>
        </p:txBody>
      </p:sp>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p:cTn id="13"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4">
                                            <p:txEl>
                                              <p:pRg st="1" end="1"/>
                                            </p:txEl>
                                          </p:spTgt>
                                        </p:tgtEl>
                                        <p:attrNameLst>
                                          <p:attrName>style.visibility</p:attrName>
                                        </p:attrNameLst>
                                      </p:cBhvr>
                                      <p:to>
                                        <p:strVal val="visible"/>
                                      </p:to>
                                    </p:set>
                                    <p:anim calcmode="lin" valueType="num">
                                      <p:cBhvr>
                                        <p:cTn id="19"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4">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 calcmode="lin" valueType="num">
                                      <p:cBhvr>
                                        <p:cTn id="31"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4">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p:cTn id="37" dur="500" fill="hold"/>
                                        <p:tgtEl>
                                          <p:spTgt spid="4">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4">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anim calcmode="lin" valueType="num">
                                      <p:cBhvr>
                                        <p:cTn id="43" dur="500" fill="hold"/>
                                        <p:tgtEl>
                                          <p:spTgt spid="4">
                                            <p:txEl>
                                              <p:pRg st="5" end="5"/>
                                            </p:txEl>
                                          </p:spTgt>
                                        </p:tgtEl>
                                        <p:attrNameLst>
                                          <p:attrName>ppt_w</p:attrName>
                                        </p:attrNameLst>
                                      </p:cBhvr>
                                      <p:tavLst>
                                        <p:tav tm="0">
                                          <p:val>
                                            <p:fltVal val="0"/>
                                          </p:val>
                                        </p:tav>
                                        <p:tav tm="100000">
                                          <p:val>
                                            <p:strVal val="#ppt_w"/>
                                          </p:val>
                                        </p:tav>
                                      </p:tavLst>
                                    </p:anim>
                                    <p:anim calcmode="lin" valueType="num">
                                      <p:cBhvr>
                                        <p:cTn id="44" dur="500" fill="hold"/>
                                        <p:tgtEl>
                                          <p:spTgt spid="4">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 calcmode="lin" valueType="num">
                                      <p:cBhvr>
                                        <p:cTn id="49" dur="500" fill="hold"/>
                                        <p:tgtEl>
                                          <p:spTgt spid="4">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4">
                                            <p:txEl>
                                              <p:pRg st="6" end="6"/>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28600" y="342543"/>
            <a:ext cx="8610600" cy="2400657"/>
          </a:xfrm>
          <a:prstGeom prst="rect">
            <a:avLst/>
          </a:prstGeom>
          <a:noFill/>
        </p:spPr>
        <p:txBody>
          <a:bodyPr wrap="square" rtlCol="0">
            <a:spAutoFit/>
          </a:bodyPr>
          <a:lstStyle/>
          <a:p>
            <a:pPr algn="just"/>
            <a:r>
              <a:rPr lang="en-US" sz="3000" dirty="0">
                <a:latin typeface="Arial Narrow" pitchFamily="34" charset="0"/>
                <a:ea typeface="Tahoma" pitchFamily="34" charset="0"/>
                <a:cs typeface="Times New Roman" pitchFamily="18" charset="0"/>
              </a:rPr>
              <a:t>	Each </a:t>
            </a:r>
            <a:r>
              <a:rPr lang="en-US" sz="3000" dirty="0">
                <a:latin typeface="Arial Narrow" pitchFamily="34" charset="0"/>
                <a:ea typeface="Tahoma" pitchFamily="34" charset="0"/>
                <a:cs typeface="Times New Roman" pitchFamily="18" charset="0"/>
              </a:rPr>
              <a:t>man is created in God's own image and likeness. </a:t>
            </a:r>
            <a:r>
              <a:rPr lang="en-US" sz="3000" dirty="0" err="1">
                <a:latin typeface="Arial Narrow" pitchFamily="34" charset="0"/>
                <a:ea typeface="Tahoma" pitchFamily="34" charset="0"/>
                <a:cs typeface="Times New Roman" pitchFamily="18" charset="0"/>
              </a:rPr>
              <a:t>He/She</a:t>
            </a:r>
            <a:r>
              <a:rPr lang="en-US" sz="3000" dirty="0">
                <a:latin typeface="Arial Narrow" pitchFamily="34" charset="0"/>
                <a:ea typeface="Tahoma" pitchFamily="34" charset="0"/>
                <a:cs typeface="Times New Roman" pitchFamily="18" charset="0"/>
              </a:rPr>
              <a:t> is not a sexual object to be used, but a person to be respected. when we are able to look at our own body and of others with the eyes of God, with respect, we will live in sexual purity.</a:t>
            </a:r>
            <a:endParaRPr lang="en-US" sz="3000" dirty="0">
              <a:latin typeface="Arial Narrow" pitchFamily="34" charset="0"/>
              <a:ea typeface="Tahoma" pitchFamily="34" charset="0"/>
              <a:cs typeface="Times New Roman" pitchFamily="18" charset="0"/>
            </a:endParaRPr>
          </a:p>
        </p:txBody>
      </p:sp>
      <p:pic>
        <p:nvPicPr>
          <p:cNvPr id="5122" name="Picture 2" descr="C:\Users\user\Desktop\253437eb82289fc5ee01846182189145.jpg"/>
          <p:cNvPicPr>
            <a:picLocks noChangeAspect="1" noChangeArrowheads="1"/>
          </p:cNvPicPr>
          <p:nvPr/>
        </p:nvPicPr>
        <p:blipFill>
          <a:blip r:embed="rId2" cstate="print"/>
          <a:srcRect/>
          <a:stretch>
            <a:fillRect/>
          </a:stretch>
        </p:blipFill>
        <p:spPr bwMode="auto">
          <a:xfrm>
            <a:off x="1828800" y="2951922"/>
            <a:ext cx="5486400" cy="3906078"/>
          </a:xfrm>
          <a:prstGeom prst="rect">
            <a:avLst/>
          </a:prstGeom>
          <a:noFill/>
        </p:spPr>
      </p:pic>
    </p:spTree>
  </p:cSld>
  <p:clrMapOvr>
    <a:masterClrMapping/>
  </p:clrMapOvr>
  <p:transition spd="slow">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1886</TotalTime>
  <Words>123</Words>
  <Application>Microsoft Office PowerPoint</Application>
  <PresentationFormat>On-screen Show (4:3)</PresentationFormat>
  <Paragraphs>43</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Trek</vt:lpstr>
      <vt:lpstr>CATECHETICAL TEXTBOOK SERIES OF THE SYRO - MALABAR CHURCH</vt:lpstr>
      <vt:lpstr>Lesson 7 SEXUAL PURTITY</vt:lpstr>
      <vt:lpstr>Slide 3</vt:lpstr>
      <vt:lpstr>Slide 4</vt:lpstr>
      <vt:lpstr>Slide 5</vt:lpstr>
      <vt:lpstr>Slide 6</vt:lpstr>
      <vt:lpstr>Slide 7</vt:lpstr>
      <vt:lpstr>Slide 8</vt:lpstr>
      <vt:lpstr>Slide 9</vt:lpstr>
      <vt:lpstr>Let us pray</vt:lpstr>
      <vt:lpstr>Let us read and narrate</vt:lpstr>
      <vt:lpstr>WORD OF GOD FOR GUIDANCE </vt:lpstr>
      <vt:lpstr>LET US DO:</vt:lpstr>
      <vt:lpstr>MY resolution</vt:lpstr>
      <vt:lpstr>Find out the Answer</vt:lpstr>
      <vt:lpstr>Slide 16</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Aleena</dc:creator>
  <cp:lastModifiedBy>Administrator</cp:lastModifiedBy>
  <cp:revision>145</cp:revision>
  <dcterms:created xsi:type="dcterms:W3CDTF">2015-04-07T14:28:04Z</dcterms:created>
  <dcterms:modified xsi:type="dcterms:W3CDTF">2015-10-06T04:26:33Z</dcterms:modified>
</cp:coreProperties>
</file>